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29"/>
  </p:handoutMasterIdLst>
  <p:sldIdLst>
    <p:sldId id="256" r:id="rId2"/>
    <p:sldId id="303" r:id="rId3"/>
    <p:sldId id="265" r:id="rId4"/>
    <p:sldId id="288" r:id="rId5"/>
    <p:sldId id="268" r:id="rId6"/>
    <p:sldId id="266" r:id="rId7"/>
    <p:sldId id="272" r:id="rId8"/>
    <p:sldId id="273" r:id="rId9"/>
    <p:sldId id="267" r:id="rId10"/>
    <p:sldId id="269" r:id="rId11"/>
    <p:sldId id="305" r:id="rId12"/>
    <p:sldId id="270" r:id="rId13"/>
    <p:sldId id="275" r:id="rId14"/>
    <p:sldId id="277" r:id="rId15"/>
    <p:sldId id="276" r:id="rId16"/>
    <p:sldId id="280" r:id="rId17"/>
    <p:sldId id="281" r:id="rId18"/>
    <p:sldId id="274" r:id="rId19"/>
    <p:sldId id="278" r:id="rId20"/>
    <p:sldId id="279" r:id="rId21"/>
    <p:sldId id="282" r:id="rId22"/>
    <p:sldId id="287" r:id="rId23"/>
    <p:sldId id="298" r:id="rId24"/>
    <p:sldId id="304" r:id="rId25"/>
    <p:sldId id="289" r:id="rId26"/>
    <p:sldId id="290" r:id="rId27"/>
    <p:sldId id="291" r:id="rId28"/>
  </p:sldIdLst>
  <p:sldSz cx="9144000" cy="6858000" type="screen4x3"/>
  <p:notesSz cx="6858000" cy="9240838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E3F01-4584-4FB1-A5EC-E4A9EB06CF35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0C22A-27BD-4754-9A57-4F7A65D5D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BB265-5718-4BBE-B362-4713E2850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8E47A-A599-4A22-BDF5-12702ADE9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C257-4C1B-4609-93DD-341D6AD73E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D5202-09F4-417F-B8A5-9F970D519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E8DAE-9D38-4B0A-A098-4B11B608C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2AE4-7889-4615-9089-37EA36AD22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8E22-6EF3-4C26-9E2E-8784871A0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22B77-DD4F-4FC8-B7A4-EBF16F2B2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F03E9-CD2F-4232-939B-0AFD4998C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A79E3-B61C-4432-B608-3AF7D96CB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F6F7A-1D7E-4512-B8A0-F403332D1B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EF821F-210D-44DE-9DE1-13AB5D45F6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http://rds.yahoo.com/S=96062883/K=elodea+hypotonic/v=2/SID=e/l=IVS/SIG=12kvvfokm/EXP=1129385327/*-http://www.personal.psu.edu/faculty/t/r/trp2/elodeaisotonic.j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dsb.on.ca/westmin/science/sbi3a1/Cells/Osm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tlt.its.psu.edu/mto/bionutr/graphics/hypertonic.gif&amp;imgrefurl=http://tlt.its.psu.edu/mto/bionutr/cellvolume.html&amp;h=268&amp;w=320&amp;sz=9&amp;hl=en&amp;start=4&amp;um=1&amp;usg=__8q6fX_ATugB9UFh-dDlPAdxIlbw=&amp;tbnid=IHciUjWVwp30LM:&amp;tbnh=99&amp;tbnw=118&amp;prev=/images?q=hypertonic+solution&amp;um=1&amp;hl=en&amp;rls=com.microsoft:en-us&amp;sa=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jpeg"/><Relationship Id="rId4" Type="http://schemas.openxmlformats.org/officeDocument/2006/relationships/image" Target="http://rds.yahoo.com/S=96062883/K=elodea+in+salt+water/v=2/SID=e/l=IVS/SIG=12m9c80m5/EXP=1129385164/*-http://www.personal.psu.edu/faculty/t/r/trp2/elodeahypertonic.jpe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dsb.on.ca/westmin/science/sbi3a1/Cells/Osm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3.jpeg"/><Relationship Id="rId4" Type="http://schemas.openxmlformats.org/officeDocument/2006/relationships/image" Target="http://rds.yahoo.com/S=96062883/K=elodea+hypotonic/v=2/SID=e/l=IVS/SIG=12lk9roug/EXP=1129385292/*-http://www.personal.psu.edu/faculty/t/r/trp2/elodeahypotonic.jpe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l.edu/jste/osmosi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http://www.coolschool.ca/lor/BI12/unit4/U04L06/rbc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a.edu/~phys215/lecture/lecnotes/diff.html" TargetMode="Externa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images.google.com/imgres?imgurl=http://bp0.blogger.com/_8S5FnilQeWM/R02wga5Iy0I/AAAAAAAAAA8/CGecy2kqb9Q/s320/48842.jpg&amp;imgrefurl=http://apbio12007.blogspot.com/2007/11/diffusion-101.html&amp;h=312&amp;w=320&amp;sz=34&amp;hl=en&amp;start=13&amp;um=1&amp;usg=__GHaCBXXJi4gMeQG7Aj1koE4GN6E=&amp;tbnid=ctGL0e0UQaRUsM:&amp;tbnh=115&amp;tbnw=118&amp;prev=/images?q=diffusion&amp;um=1&amp;hl=en&amp;rls=com.microsoft:en-us&amp;sa=N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biosci.ohiou.edu/introbioslab/Bios170/diffusion/Diffusi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09800"/>
            <a:ext cx="6172200" cy="1270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Chapter 7.3</a:t>
            </a:r>
            <a:br>
              <a:rPr lang="en-US" sz="6600" dirty="0" smtClean="0"/>
            </a:br>
            <a:r>
              <a:rPr lang="en-US" sz="6600" dirty="0" smtClean="0"/>
              <a:t>Cell Transport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Osmosis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US" dirty="0" smtClean="0"/>
              <a:t>Osmosis is controlled by the amount of solutes on either side of a membrane</a:t>
            </a:r>
          </a:p>
        </p:txBody>
      </p:sp>
      <p:pic>
        <p:nvPicPr>
          <p:cNvPr id="11268" name="Picture 4" descr="osmosis"/>
          <p:cNvPicPr>
            <a:picLocks noChangeAspect="1" noChangeArrowheads="1"/>
          </p:cNvPicPr>
          <p:nvPr/>
        </p:nvPicPr>
        <p:blipFill>
          <a:blip r:embed="rId3" cstate="print"/>
          <a:srcRect b="4706"/>
          <a:stretch>
            <a:fillRect/>
          </a:stretch>
        </p:blipFill>
        <p:spPr bwMode="auto">
          <a:xfrm>
            <a:off x="2590800" y="2819400"/>
            <a:ext cx="571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Solution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4724400" cy="266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Solution 	= 	Saltwater</a:t>
            </a:r>
          </a:p>
          <a:p>
            <a:pPr>
              <a:buNone/>
            </a:pPr>
            <a:r>
              <a:rPr lang="en-US" dirty="0" smtClean="0"/>
              <a:t>Solvent 	= 	Water</a:t>
            </a:r>
          </a:p>
          <a:p>
            <a:pPr>
              <a:buNone/>
            </a:pPr>
            <a:r>
              <a:rPr lang="en-US" dirty="0" smtClean="0"/>
              <a:t>Solute 	= 	Salt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Osmosis – Types of Solutions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dealing with osmosis, water can either move into the cell or out of it.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solute </a:t>
            </a:r>
            <a:r>
              <a:rPr lang="en-US" b="1" dirty="0" smtClean="0"/>
              <a:t>cannot </a:t>
            </a:r>
            <a:r>
              <a:rPr lang="en-US" b="1" dirty="0" smtClean="0"/>
              <a:t>move</a:t>
            </a:r>
            <a:r>
              <a:rPr lang="en-US" dirty="0" smtClean="0"/>
              <a:t> to equal out the solution so the water has to.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We describe the solutions that cells are in as either hypotonic, isotonic, or hypertonic.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81200" y="3505200"/>
            <a:ext cx="5791200" cy="2057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733800" y="3886200"/>
            <a:ext cx="22098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1910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49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4196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4800600" y="4267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800600" y="4648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054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1816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9624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429000" y="3962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962400" y="5029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6019800" y="3962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6172200" y="4800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52400" y="4267200"/>
            <a:ext cx="16002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What are the concentrations?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8077200" y="3505200"/>
            <a:ext cx="1371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90 </a:t>
            </a:r>
            <a:r>
              <a:rPr lang="en-US" sz="2000" dirty="0" smtClean="0"/>
              <a:t>%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solute</a:t>
            </a:r>
            <a:endParaRPr lang="en-US" sz="2000" dirty="0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077200" y="4648200"/>
            <a:ext cx="9144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40</a:t>
            </a:r>
            <a:r>
              <a:rPr lang="en-US" sz="2000" dirty="0" smtClean="0"/>
              <a:t>% solute</a:t>
            </a:r>
            <a:endParaRPr lang="en-US" sz="2000" dirty="0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5562600" y="3733800"/>
            <a:ext cx="2514600" cy="9144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 flipV="1">
            <a:off x="6553200" y="4648200"/>
            <a:ext cx="1524000" cy="2286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 animBg="1"/>
      <p:bldP spid="23558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/>
      <p:bldP spid="23573" grpId="0"/>
      <p:bldP spid="23574" grpId="0"/>
      <p:bldP spid="23575" grpId="0" animBg="1"/>
      <p:bldP spid="235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Isotonic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Isotonic solution – Concentration of solute is the same in the cell and the area around the cell.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Give me an example of an isotonic solution that some of you use everyday</a:t>
            </a:r>
          </a:p>
        </p:txBody>
      </p:sp>
      <p:pic>
        <p:nvPicPr>
          <p:cNvPr id="28677" name="Picture 5" descr="is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2438400" cy="19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isot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Isotonic solution</a:t>
            </a:r>
          </a:p>
        </p:txBody>
      </p:sp>
      <p:pic>
        <p:nvPicPr>
          <p:cNvPr id="14339" name="Picture 4" descr="http://rds.yahoo.com/S=96062883/K=elodea+hypotonic/v=2/SID=e/l=IVS/SIG=12kvvfokm/EXP=1129385327/*-http%3A//www.personal.psu.edu/faculty/t/r/trp2/elodeaisotonic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828800"/>
            <a:ext cx="57912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uman red blood cells in physiological isotonic saline solution (0.9% NaCl).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2638"/>
            <a:ext cx="31194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Hypertonic 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Hypertonic solution – concentration of solute is higher in the solution than in the cell.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Where is water going to move in order to reach equilibrium (Equal concentrations)?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Outside the cell</a:t>
            </a:r>
          </a:p>
        </p:txBody>
      </p:sp>
      <p:pic>
        <p:nvPicPr>
          <p:cNvPr id="29701" name="Picture 5" descr="hyper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674" y="2895600"/>
            <a:ext cx="198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hyp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678" y="2590801"/>
            <a:ext cx="206372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Hypertonic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Since water moves out of the cell the cell will shrink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1200" smtClean="0">
                <a:hlinkClick r:id="rId3"/>
              </a:rPr>
              <a:t>http://www.tvdsb.on.ca/westmin/science/sbi3a1/Cells/Osmosis.htm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So, Hypertonic solution, high concentration of solute, cell will shrink</a:t>
            </a:r>
          </a:p>
        </p:txBody>
      </p:sp>
      <p:pic>
        <p:nvPicPr>
          <p:cNvPr id="33798" name="Picture 6" descr="hypertoni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32004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Plant and animals cells in a Hypertonic Solution</a:t>
            </a:r>
          </a:p>
        </p:txBody>
      </p:sp>
      <p:pic>
        <p:nvPicPr>
          <p:cNvPr id="20483" name="Picture 4" descr="http://rds.yahoo.com/S=96062883/K=elodea+in+salt+water/v=2/SID=e/l=IVS/SIG=12m9c80m5/EXP=1129385164/*-http%3A//www.personal.psu.edu/faculty/t/r/trp2/elodeahypertonic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" y="2093913"/>
            <a:ext cx="53340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Human red blood cells in hypertonic solution (1.01% NaCl). Most cells appear shrunken crenate and less biconcave than normal red blood cells.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9738" y="1828800"/>
            <a:ext cx="35480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Hypotonic Solution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Hypotonic Solution – Concentration of solute is lower in the solution than in the cell.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Where is water going to move in order to reach equilibrium (Equal concentrations)?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Inside the cell</a:t>
            </a:r>
          </a:p>
        </p:txBody>
      </p:sp>
      <p:pic>
        <p:nvPicPr>
          <p:cNvPr id="27653" name="Picture 5" descr="hypot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20726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yp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178" y="2590801"/>
            <a:ext cx="191122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Hypotonic solutions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Since water moves into the cell the cell can explode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1200" smtClean="0">
                <a:hlinkClick r:id="rId3"/>
              </a:rPr>
              <a:t>http://www.tvdsb.on.ca/westmin/science/sbi3a1/Cells/Osmosis.htm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So, Hypotonic solution, low concentration of solute, cell can explode</a:t>
            </a:r>
          </a:p>
        </p:txBody>
      </p:sp>
      <p:pic>
        <p:nvPicPr>
          <p:cNvPr id="31749" name="Picture 5" descr="page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362200"/>
            <a:ext cx="2055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Concentration – the amount of solute compared to water in the solution</a:t>
            </a:r>
          </a:p>
          <a:p>
            <a:pPr lvl="1"/>
            <a:r>
              <a:rPr lang="en-US" dirty="0" smtClean="0"/>
              <a:t>High Concentration = large amount of solute in the solution</a:t>
            </a:r>
          </a:p>
          <a:p>
            <a:pPr lvl="1"/>
            <a:r>
              <a:rPr lang="en-US" dirty="0" smtClean="0"/>
              <a:t>Low Concentration = small amount of water in the solution</a:t>
            </a:r>
          </a:p>
          <a:p>
            <a:r>
              <a:rPr lang="en-US" dirty="0" smtClean="0"/>
              <a:t>Concentration Gradient– the difference in the amount of solute between different parts of the solution (sometimes across two sides of a membrane). 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Plant and animal cells in a hypotonic solution</a:t>
            </a:r>
          </a:p>
        </p:txBody>
      </p:sp>
      <p:pic>
        <p:nvPicPr>
          <p:cNvPr id="17411" name="Picture 4" descr="http://rds.yahoo.com/S=96062883/K=elodea+hypotonic/v=2/SID=e/l=IVS/SIG=12lk9roug/EXP=1129385292/*-http%3A//www.personal.psu.edu/faculty/t/r/trp2/elodeahypotonic.jpeg"/>
          <p:cNvPicPr>
            <a:picLocks noChangeAspect="1" noChangeArrowheads="1"/>
          </p:cNvPicPr>
          <p:nvPr/>
        </p:nvPicPr>
        <p:blipFill>
          <a:blip r:embed="rId3" r:link="rId4" cstate="print"/>
          <a:srcRect l="-2"/>
          <a:stretch>
            <a:fillRect/>
          </a:stretch>
        </p:blipFill>
        <p:spPr bwMode="auto">
          <a:xfrm>
            <a:off x="152400" y="2362200"/>
            <a:ext cx="54102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Human red blood cells in hypotonic solution (0.65% NaCl). Some red blood cells are slightly swollen due to the low concentration of saline.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6263" y="1752600"/>
            <a:ext cx="34877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Osmosis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http://www2.nl.edu/jste/osmosis.htm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>
                <a:hlinkClick r:id="rId4"/>
              </a:rPr>
              <a:t>http://www.coolschool.ca/lor/BI12/unit4/U04L06/rbc.html</a:t>
            </a:r>
            <a:r>
              <a:rPr lang="en-US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Transport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800600"/>
          </a:xfrm>
        </p:spPr>
        <p:txBody>
          <a:bodyPr/>
          <a:lstStyle/>
          <a:p>
            <a:r>
              <a:rPr lang="en-US" smtClean="0"/>
              <a:t>Molecules move from low concentration to high concentration</a:t>
            </a:r>
          </a:p>
          <a:p>
            <a:pPr lvl="1"/>
            <a:r>
              <a:rPr lang="en-US" smtClean="0"/>
              <a:t>Requires energy….why?</a:t>
            </a:r>
          </a:p>
        </p:txBody>
      </p:sp>
      <p:pic>
        <p:nvPicPr>
          <p:cNvPr id="40965" name="Picture 5" descr="image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343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cell2_active1_240x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762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active_trans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667000"/>
            <a:ext cx="3228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838200"/>
          </a:xfrm>
        </p:spPr>
        <p:txBody>
          <a:bodyPr/>
          <a:lstStyle/>
          <a:p>
            <a:r>
              <a:rPr lang="en-US" smtClean="0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Transport – moves small molecules</a:t>
            </a:r>
          </a:p>
          <a:p>
            <a:pPr lvl="1"/>
            <a:r>
              <a:rPr lang="en-US" dirty="0" smtClean="0"/>
              <a:t>Protein Pumps</a:t>
            </a:r>
          </a:p>
          <a:p>
            <a:r>
              <a:rPr lang="en-US" dirty="0" smtClean="0"/>
              <a:t>Bulk Transport- moves larger molecules </a:t>
            </a:r>
          </a:p>
          <a:p>
            <a:pPr lvl="1"/>
            <a:r>
              <a:rPr lang="en-US" dirty="0" err="1" smtClean="0"/>
              <a:t>Endocytosis</a:t>
            </a:r>
            <a:endParaRPr lang="en-US" dirty="0" smtClean="0"/>
          </a:p>
          <a:p>
            <a:pPr lvl="1"/>
            <a:r>
              <a:rPr lang="en-US" dirty="0" err="1" smtClean="0"/>
              <a:t>Exocytosis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dirty="0" smtClean="0"/>
              <a:t>Small molecules and ions carried across the cell membrane by proteins in the membrane that act like pumps</a:t>
            </a:r>
          </a:p>
          <a:p>
            <a:endParaRPr lang="en-US" dirty="0"/>
          </a:p>
        </p:txBody>
      </p:sp>
      <p:pic>
        <p:nvPicPr>
          <p:cNvPr id="4" name="Picture 5" descr="image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343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tive_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3228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Other membrane transport activities that require energy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r>
              <a:rPr lang="en-US" smtClean="0"/>
              <a:t>Endocytosis</a:t>
            </a:r>
          </a:p>
          <a:p>
            <a:pPr lvl="1"/>
            <a:r>
              <a:rPr lang="en-US" smtClean="0"/>
              <a:t>Engulfing of large particles or liquids from outside the cell</a:t>
            </a:r>
          </a:p>
        </p:txBody>
      </p:sp>
      <p:pic>
        <p:nvPicPr>
          <p:cNvPr id="43013" name="Picture 5" descr="endo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31623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endocy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2346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514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 types of Endocytosis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Phagocytosis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Engulfing of large particles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from outside the cell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Pinocytosis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Engulfing of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liquids from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outside the cell</a:t>
            </a:r>
          </a:p>
        </p:txBody>
      </p:sp>
      <p:pic>
        <p:nvPicPr>
          <p:cNvPr id="44036" name="Picture 4" descr="image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343400"/>
            <a:ext cx="25146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phagocyt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95400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phagocytosis"/>
          <p:cNvPicPr>
            <a:picLocks noChangeAspect="1" noChangeArrowheads="1"/>
          </p:cNvPicPr>
          <p:nvPr/>
        </p:nvPicPr>
        <p:blipFill>
          <a:blip r:embed="rId5" cstate="print">
            <a:lum bright="-36000" contrast="36000"/>
          </a:blip>
          <a:srcRect/>
          <a:stretch>
            <a:fillRect/>
          </a:stretch>
        </p:blipFill>
        <p:spPr bwMode="auto">
          <a:xfrm>
            <a:off x="6848475" y="2667000"/>
            <a:ext cx="22193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GB1-os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2550" y="4991100"/>
            <a:ext cx="2635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Other membrane transport activities that require energy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US" smtClean="0"/>
              <a:t>Exocytosis</a:t>
            </a:r>
          </a:p>
          <a:p>
            <a:pPr lvl="1"/>
            <a:r>
              <a:rPr lang="en-US" smtClean="0"/>
              <a:t>Release of large particles or liquids from inside the cell</a:t>
            </a:r>
          </a:p>
        </p:txBody>
      </p:sp>
      <p:pic>
        <p:nvPicPr>
          <p:cNvPr id="45060" name="Picture 4" descr="exocy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49613"/>
            <a:ext cx="6324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4343400"/>
            <a:ext cx="1295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Inside the cell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924800" y="4267200"/>
            <a:ext cx="12192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Outside the cell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Cell membrane transport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7391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There are 2 types of cell membrane transport: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Passive Transport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Things flow from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High to low concentration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DOES NOT USE ATP (energy)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Active Transport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Things flow from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Low to high concentration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 ATP (energy)</a:t>
            </a:r>
          </a:p>
        </p:txBody>
      </p:sp>
      <p:pic>
        <p:nvPicPr>
          <p:cNvPr id="18436" name="Picture 4" descr="c8x16types-transport"/>
          <p:cNvPicPr>
            <a:picLocks noChangeAspect="1" noChangeArrowheads="1"/>
          </p:cNvPicPr>
          <p:nvPr/>
        </p:nvPicPr>
        <p:blipFill>
          <a:blip r:embed="rId4" cstate="print"/>
          <a:srcRect b="2942"/>
          <a:stretch>
            <a:fillRect/>
          </a:stretch>
        </p:blipFill>
        <p:spPr bwMode="auto">
          <a:xfrm>
            <a:off x="4495800" y="2743200"/>
            <a:ext cx="4648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Another perspective on passive and active transport</a:t>
            </a:r>
          </a:p>
        </p:txBody>
      </p:sp>
      <p:pic>
        <p:nvPicPr>
          <p:cNvPr id="5123" name="Picture 5" descr="12_04_passive_active_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89088"/>
            <a:ext cx="70866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IS…..Equilibrium!!!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648200"/>
          </a:xfrm>
        </p:spPr>
        <p:txBody>
          <a:bodyPr/>
          <a:lstStyle/>
          <a:p>
            <a:r>
              <a:rPr lang="en-US" dirty="0" smtClean="0"/>
              <a:t>When is equilibrium reached when discussing cell membrane transport?</a:t>
            </a:r>
          </a:p>
          <a:p>
            <a:pPr lvl="1"/>
            <a:r>
              <a:rPr lang="en-US" dirty="0" smtClean="0"/>
              <a:t>When the concentrations of particles are </a:t>
            </a:r>
            <a:r>
              <a:rPr lang="en-US" u="sng" dirty="0" smtClean="0"/>
              <a:t>the </a:t>
            </a:r>
            <a:r>
              <a:rPr lang="en-US" b="1" u="sng" dirty="0" smtClean="0"/>
              <a:t>same </a:t>
            </a:r>
            <a:r>
              <a:rPr lang="en-US" u="sng" dirty="0" smtClean="0"/>
              <a:t>on both sides</a:t>
            </a:r>
          </a:p>
        </p:txBody>
      </p:sp>
      <p:pic>
        <p:nvPicPr>
          <p:cNvPr id="7172" name="Picture 5" descr="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86200"/>
            <a:ext cx="5638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Transport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4648200"/>
          </a:xfrm>
        </p:spPr>
        <p:txBody>
          <a:bodyPr/>
          <a:lstStyle/>
          <a:p>
            <a:r>
              <a:rPr lang="en-US" smtClean="0"/>
              <a:t>Diffusion</a:t>
            </a:r>
          </a:p>
          <a:p>
            <a:pPr lvl="1"/>
            <a:r>
              <a:rPr lang="en-US" smtClean="0"/>
              <a:t>The movement of particles from areas of high concentration to low concentration </a:t>
            </a:r>
          </a:p>
          <a:p>
            <a:pPr lvl="1"/>
            <a:r>
              <a:rPr lang="en-US" sz="1600" smtClean="0">
                <a:hlinkClick r:id="rId3"/>
              </a:rPr>
              <a:t>http://www.indiana.edu/~phys215/lecture/lecnotes/diff.html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>
                <a:hlinkClick r:id="rId4"/>
              </a:rPr>
              <a:t>http://www.biosci.ohiou.edu/introbioslab/Bios170/diffusion/Diffusion.html</a:t>
            </a:r>
            <a:r>
              <a:rPr lang="en-US" sz="1600" smtClean="0"/>
              <a:t> </a:t>
            </a:r>
          </a:p>
        </p:txBody>
      </p:sp>
      <p:pic>
        <p:nvPicPr>
          <p:cNvPr id="19463" name="Picture 7" descr="diffusion-animat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4884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038600"/>
            <a:ext cx="2362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Facilitated Diffusion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US" smtClean="0"/>
              <a:t>Particles flow from high concentration to low concentration but this time they need the help of proteins to get through the cell membrane.</a:t>
            </a:r>
          </a:p>
        </p:txBody>
      </p:sp>
      <p:pic>
        <p:nvPicPr>
          <p:cNvPr id="8196" name="Picture 5" descr="facilitated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4267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Facilitated diffusion</a:t>
            </a:r>
          </a:p>
        </p:txBody>
      </p:sp>
      <p:pic>
        <p:nvPicPr>
          <p:cNvPr id="9219" name="Picture 4" descr="CHANNE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Passive transport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r>
              <a:rPr lang="en-US" dirty="0" smtClean="0"/>
              <a:t>Osmosis</a:t>
            </a:r>
          </a:p>
          <a:p>
            <a:pPr lvl="1"/>
            <a:r>
              <a:rPr lang="en-US" sz="2400" dirty="0" smtClean="0"/>
              <a:t>The facilitated diffusion of water across a selectively permeable membrane</a:t>
            </a:r>
          </a:p>
          <a:p>
            <a:pPr lvl="1"/>
            <a:r>
              <a:rPr lang="en-US" sz="2400" dirty="0" smtClean="0"/>
              <a:t>Important in maintaining cell homeostasis</a:t>
            </a:r>
          </a:p>
          <a:p>
            <a:pPr lvl="1"/>
            <a:r>
              <a:rPr lang="en-US" sz="2400" b="1" u="sng" dirty="0" smtClean="0"/>
              <a:t>Water </a:t>
            </a:r>
            <a:r>
              <a:rPr lang="en-US" sz="2400" b="1" u="sng" dirty="0" smtClean="0"/>
              <a:t>moves</a:t>
            </a:r>
            <a:r>
              <a:rPr lang="en-US" sz="2400" dirty="0" smtClean="0"/>
              <a:t> from high concentration to low concentration</a:t>
            </a:r>
            <a:endParaRPr lang="en-US" sz="2400" dirty="0" smtClean="0"/>
          </a:p>
        </p:txBody>
      </p:sp>
      <p:pic>
        <p:nvPicPr>
          <p:cNvPr id="20484" name="Picture 4" descr="os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79888"/>
            <a:ext cx="39004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1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0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OWERPOINTVERSION" val="12.0"/>
  <p:tag name="EXPANDSHOWBAR" val="True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8409</TotalTime>
  <Words>603</Words>
  <Application>Microsoft Office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7.3 Cell Transport</vt:lpstr>
      <vt:lpstr>Concentration Gradient</vt:lpstr>
      <vt:lpstr>Cell membrane transport</vt:lpstr>
      <vt:lpstr>Another perspective on passive and active transport</vt:lpstr>
      <vt:lpstr>THE GOAL IS…..Equilibrium!!!</vt:lpstr>
      <vt:lpstr>Passive Transport</vt:lpstr>
      <vt:lpstr>Facilitated Diffusion</vt:lpstr>
      <vt:lpstr>Facilitated diffusion</vt:lpstr>
      <vt:lpstr>Passive transport</vt:lpstr>
      <vt:lpstr>Osmosis</vt:lpstr>
      <vt:lpstr>Review of Solution Terms</vt:lpstr>
      <vt:lpstr>Osmosis – Types of Solutions</vt:lpstr>
      <vt:lpstr>Isotonic Solution</vt:lpstr>
      <vt:lpstr>Isotonic solution</vt:lpstr>
      <vt:lpstr>Hypertonic Solution</vt:lpstr>
      <vt:lpstr>Hypertonic solutions</vt:lpstr>
      <vt:lpstr>Plant and animals cells in a Hypertonic Solution</vt:lpstr>
      <vt:lpstr>Hypotonic Solution</vt:lpstr>
      <vt:lpstr>Hypotonic solutions</vt:lpstr>
      <vt:lpstr>Plant and animal cells in a hypotonic solution</vt:lpstr>
      <vt:lpstr>Osmosis</vt:lpstr>
      <vt:lpstr>Active Transport</vt:lpstr>
      <vt:lpstr>Active Transport</vt:lpstr>
      <vt:lpstr>Protein Pumps</vt:lpstr>
      <vt:lpstr>Other membrane transport activities that require energy</vt:lpstr>
      <vt:lpstr>2 types of Endocytosis</vt:lpstr>
      <vt:lpstr>Other membrane transport activities that require energy</vt:lpstr>
    </vt:vector>
  </TitlesOfParts>
  <Company>Solon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Membrane Transport</dc:title>
  <dc:creator>Solon Board of Education</dc:creator>
  <cp:lastModifiedBy>mfcsd</cp:lastModifiedBy>
  <cp:revision>124</cp:revision>
  <dcterms:created xsi:type="dcterms:W3CDTF">2008-10-11T21:15:12Z</dcterms:created>
  <dcterms:modified xsi:type="dcterms:W3CDTF">2014-10-28T16:12:17Z</dcterms:modified>
</cp:coreProperties>
</file>